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1BEB12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40C2-E3A7-4979-AAB0-784DBE1F3A3E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BD26-D75E-4A67-8B83-1EED2C0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8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40C2-E3A7-4979-AAB0-784DBE1F3A3E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BD26-D75E-4A67-8B83-1EED2C0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6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40C2-E3A7-4979-AAB0-784DBE1F3A3E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BD26-D75E-4A67-8B83-1EED2C0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1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40C2-E3A7-4979-AAB0-784DBE1F3A3E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BD26-D75E-4A67-8B83-1EED2C0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8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40C2-E3A7-4979-AAB0-784DBE1F3A3E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BD26-D75E-4A67-8B83-1EED2C0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0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40C2-E3A7-4979-AAB0-784DBE1F3A3E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BD26-D75E-4A67-8B83-1EED2C0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4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40C2-E3A7-4979-AAB0-784DBE1F3A3E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BD26-D75E-4A67-8B83-1EED2C0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7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40C2-E3A7-4979-AAB0-784DBE1F3A3E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BD26-D75E-4A67-8B83-1EED2C0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40C2-E3A7-4979-AAB0-784DBE1F3A3E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BD26-D75E-4A67-8B83-1EED2C0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4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40C2-E3A7-4979-AAB0-784DBE1F3A3E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BD26-D75E-4A67-8B83-1EED2C0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1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40C2-E3A7-4979-AAB0-784DBE1F3A3E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BD26-D75E-4A67-8B83-1EED2C0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2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D40C2-E3A7-4979-AAB0-784DBE1F3A3E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1BD26-D75E-4A67-8B83-1EED2C03B7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0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Connector 87"/>
          <p:cNvCxnSpPr/>
          <p:nvPr/>
        </p:nvCxnSpPr>
        <p:spPr>
          <a:xfrm>
            <a:off x="8432296" y="2045629"/>
            <a:ext cx="0" cy="199953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103" idx="0"/>
          </p:cNvCxnSpPr>
          <p:nvPr/>
        </p:nvCxnSpPr>
        <p:spPr>
          <a:xfrm>
            <a:off x="3652508" y="2119999"/>
            <a:ext cx="372" cy="876672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3636102" y="2138210"/>
            <a:ext cx="3926" cy="83222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 flipV="1">
            <a:off x="7133211" y="2045150"/>
            <a:ext cx="1299085" cy="959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>
            <a:off x="7773353" y="1698354"/>
            <a:ext cx="12471" cy="340704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endCxn id="119" idx="2"/>
          </p:cNvCxnSpPr>
          <p:nvPr/>
        </p:nvCxnSpPr>
        <p:spPr>
          <a:xfrm>
            <a:off x="7127966" y="2039064"/>
            <a:ext cx="17134" cy="2130369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1602176" y="1660530"/>
            <a:ext cx="0" cy="208663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930356" y="2049866"/>
            <a:ext cx="1372037" cy="629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934896" y="2046109"/>
            <a:ext cx="7451" cy="2418183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endCxn id="140" idx="2"/>
          </p:cNvCxnSpPr>
          <p:nvPr/>
        </p:nvCxnSpPr>
        <p:spPr>
          <a:xfrm flipH="1">
            <a:off x="2284970" y="2046109"/>
            <a:ext cx="12435" cy="2701472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2978001" y="1849635"/>
            <a:ext cx="3329492" cy="22416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4354178" y="601598"/>
            <a:ext cx="1594" cy="152341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>
            <a:off x="4834279" y="329699"/>
            <a:ext cx="873184" cy="672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7717768" y="1682683"/>
            <a:ext cx="10200" cy="1567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5343215" y="2151676"/>
            <a:ext cx="4920" cy="882362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804451" y="2456944"/>
            <a:ext cx="978488" cy="493776"/>
            <a:chOff x="1234285" y="5658096"/>
            <a:chExt cx="1338319" cy="669159"/>
          </a:xfrm>
          <a:solidFill>
            <a:srgbClr val="FFFF99"/>
          </a:solidFill>
          <a:scene3d>
            <a:camera prst="orthographicFront"/>
            <a:lightRig rig="flat" dir="t"/>
          </a:scene3d>
        </p:grpSpPr>
        <p:sp>
          <p:nvSpPr>
            <p:cNvPr id="99" name="Rectangle 98"/>
            <p:cNvSpPr/>
            <p:nvPr/>
          </p:nvSpPr>
          <p:spPr>
            <a:xfrm>
              <a:off x="1234285" y="5658096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0" name="Rectangle 99"/>
            <p:cNvSpPr/>
            <p:nvPr/>
          </p:nvSpPr>
          <p:spPr>
            <a:xfrm>
              <a:off x="1234285" y="5658096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spcBef>
                  <a:spcPct val="0"/>
                </a:spcBef>
                <a:defRPr sz="1000"/>
              </a:pPr>
              <a:r>
                <a:rPr lang="en-US" sz="7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Shanna Anderson</a:t>
              </a:r>
            </a:p>
            <a:p>
              <a:pPr lvl="0" algn="ctr" defTabSz="444500" rtl="0">
                <a:spcBef>
                  <a:spcPct val="0"/>
                </a:spcBef>
                <a:defRPr sz="1000"/>
              </a:pPr>
              <a:r>
                <a:rPr lang="en-US" sz="700" b="0" i="0" u="none" strike="noStrike" kern="1200" baseline="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Nurse </a:t>
              </a:r>
              <a:r>
                <a:rPr lang="en-US" sz="700" b="0" i="0" u="none" strike="noStrike" kern="1200" baseline="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Investigator</a:t>
              </a:r>
            </a:p>
            <a:p>
              <a:pPr lvl="0" algn="ctr" defTabSz="444500" rtl="0">
                <a:spcBef>
                  <a:spcPct val="0"/>
                </a:spcBef>
                <a:defRPr sz="1000"/>
              </a:pPr>
              <a:r>
                <a:rPr lang="en-US" sz="700" b="0" i="0" u="none" strike="noStrike" kern="1200" baseline="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Unit </a:t>
              </a:r>
              <a:r>
                <a:rPr lang="en-US" sz="700" b="0" i="0" u="none" strike="noStrike" kern="1200" baseline="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3341</a:t>
              </a:r>
              <a:endParaRPr lang="en-US" sz="700" b="1" i="0" u="none" strike="noStrike" kern="1200" baseline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812216" y="3652829"/>
            <a:ext cx="978488" cy="493776"/>
            <a:chOff x="9665697" y="3757682"/>
            <a:chExt cx="1338319" cy="669159"/>
          </a:xfrm>
          <a:solidFill>
            <a:srgbClr val="FFFF99"/>
          </a:solidFill>
          <a:scene3d>
            <a:camera prst="orthographicFront"/>
            <a:lightRig rig="flat" dir="t"/>
          </a:scene3d>
        </p:grpSpPr>
        <p:sp>
          <p:nvSpPr>
            <p:cNvPr id="69" name="Rectangle 68"/>
            <p:cNvSpPr/>
            <p:nvPr/>
          </p:nvSpPr>
          <p:spPr>
            <a:xfrm>
              <a:off x="9665697" y="3757682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0" name="Rectangle 69"/>
            <p:cNvSpPr/>
            <p:nvPr/>
          </p:nvSpPr>
          <p:spPr>
            <a:xfrm>
              <a:off x="9665697" y="3757682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spcBef>
                  <a:spcPct val="0"/>
                </a:spcBef>
                <a:defRPr sz="1000"/>
              </a:pPr>
              <a:r>
                <a:rPr lang="en-US" sz="7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Vacant</a:t>
              </a:r>
              <a:endParaRPr lang="en-US" sz="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algn="ctr" defTabSz="444500">
                <a:spcBef>
                  <a:spcPct val="0"/>
                </a:spcBef>
                <a:defRPr sz="1000"/>
              </a:pPr>
              <a:r>
                <a:rPr lang="en-US" sz="7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Nurse Investigator</a:t>
              </a:r>
              <a:endParaRPr lang="en-US" sz="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8" name="Rectangle 67"/>
          <p:cNvSpPr/>
          <p:nvPr/>
        </p:nvSpPr>
        <p:spPr>
          <a:xfrm>
            <a:off x="7303335" y="1826883"/>
            <a:ext cx="978488" cy="493776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 defTabSz="444500">
              <a:spcBef>
                <a:spcPct val="0"/>
              </a:spcBef>
              <a:defRPr sz="1000"/>
            </a:pPr>
            <a:r>
              <a:rPr lang="en-US" sz="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Neil Erickson</a:t>
            </a:r>
            <a:endParaRPr lang="en-US" sz="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444500" rtl="0">
              <a:spcBef>
                <a:spcPct val="0"/>
              </a:spcBef>
              <a:defRPr sz="1000"/>
            </a:pPr>
            <a:r>
              <a:rPr lang="en-US" sz="700" b="0" i="0" u="none" strike="noStrike" kern="1200" baseline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Audit Manager</a:t>
            </a:r>
            <a:endParaRPr lang="en-US" sz="700" b="0" i="0" u="none" strike="noStrike" kern="1200" baseline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958263" y="2476661"/>
            <a:ext cx="978488" cy="493776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 defTabSz="444500">
              <a:spcBef>
                <a:spcPct val="0"/>
              </a:spcBef>
              <a:defRPr sz="1000"/>
            </a:pPr>
            <a:r>
              <a:rPr lang="en-US" sz="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Sarah Blakely</a:t>
            </a:r>
            <a:endParaRPr lang="en-US" sz="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444500" rtl="0">
              <a:spcBef>
                <a:spcPct val="0"/>
              </a:spcBef>
              <a:defRPr sz="1000"/>
            </a:pPr>
            <a:r>
              <a:rPr lang="en-US" sz="700" b="0" i="0" u="none" strike="noStrike" kern="1200" baseline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Staff Auditor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655856" y="2463064"/>
            <a:ext cx="978488" cy="51800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 defTabSz="444500">
              <a:spcBef>
                <a:spcPct val="0"/>
              </a:spcBef>
              <a:defRPr sz="1000"/>
            </a:pPr>
            <a:r>
              <a:rPr lang="en-US" sz="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Ron Sufficool</a:t>
            </a:r>
          </a:p>
          <a:p>
            <a:pPr lvl="0" algn="ctr" defTabSz="444500" rtl="0">
              <a:spcBef>
                <a:spcPct val="0"/>
              </a:spcBef>
              <a:defRPr sz="1000"/>
            </a:pPr>
            <a:r>
              <a:rPr lang="en-US" sz="700" b="0" i="0" u="none" strike="noStrike" kern="1200" baseline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Sr. </a:t>
            </a:r>
            <a:r>
              <a:rPr lang="en-US" sz="700" b="0" i="0" u="none" strike="noStrike" kern="1200" baseline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Auditor</a:t>
            </a:r>
            <a:endParaRPr lang="en-US" sz="700" b="0" i="0" u="none" strike="noStrike" kern="1200" baseline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662564" y="3092765"/>
            <a:ext cx="978488" cy="493776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 defTabSz="444500">
              <a:spcBef>
                <a:spcPct val="0"/>
              </a:spcBef>
              <a:defRPr sz="1000"/>
            </a:pPr>
            <a:r>
              <a:rPr lang="en-US" sz="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Dennis Hooper</a:t>
            </a:r>
          </a:p>
          <a:p>
            <a:pPr lvl="0" algn="ctr" defTabSz="444500" rtl="0">
              <a:spcBef>
                <a:spcPct val="0"/>
              </a:spcBef>
              <a:defRPr sz="1000"/>
            </a:pPr>
            <a:r>
              <a:rPr lang="en-US" sz="700" b="0" i="0" u="none" strike="noStrike" kern="1200" baseline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Staff Auditor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958263" y="3692512"/>
            <a:ext cx="978488" cy="496956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 defTabSz="444500">
              <a:spcBef>
                <a:spcPct val="0"/>
              </a:spcBef>
              <a:defRPr sz="1000"/>
            </a:pPr>
            <a:r>
              <a:rPr lang="en-US" sz="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Vacant</a:t>
            </a:r>
            <a:endParaRPr lang="en-US" sz="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444500" rtl="0">
              <a:spcBef>
                <a:spcPct val="0"/>
              </a:spcBef>
              <a:defRPr sz="1000"/>
            </a:pPr>
            <a:r>
              <a:rPr lang="en-US" sz="700" b="0" i="0" u="none" strike="noStrike" kern="1200" baseline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Staff Auditor</a:t>
            </a:r>
            <a:endParaRPr lang="en-US" sz="700" b="0" i="0" u="none" strike="noStrike" kern="1200" baseline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7" name="Table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161191"/>
              </p:ext>
            </p:extLst>
          </p:nvPr>
        </p:nvGraphicFramePr>
        <p:xfrm>
          <a:off x="3779" y="15445"/>
          <a:ext cx="3403601" cy="565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3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5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Utah Office </a:t>
                      </a:r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of </a:t>
                      </a:r>
                      <a:r>
                        <a:rPr lang="en-U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Inspector General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7" name="Straight Connector 126"/>
          <p:cNvCxnSpPr/>
          <p:nvPr/>
        </p:nvCxnSpPr>
        <p:spPr>
          <a:xfrm>
            <a:off x="1616374" y="1667184"/>
            <a:ext cx="6156986" cy="3225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151303" y="2335581"/>
            <a:ext cx="978488" cy="505087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 defTabSz="444500">
              <a:spcBef>
                <a:spcPct val="0"/>
              </a:spcBef>
              <a:defRPr sz="1000"/>
            </a:pPr>
            <a:r>
              <a:rPr lang="en-US" sz="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Sam </a:t>
            </a:r>
            <a:r>
              <a:rPr lang="en-US" sz="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Vanous</a:t>
            </a:r>
            <a:endParaRPr lang="en-US" sz="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444500">
              <a:spcBef>
                <a:spcPct val="0"/>
              </a:spcBef>
              <a:defRPr sz="1000"/>
            </a:pPr>
            <a:r>
              <a:rPr lang="en-US" sz="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Data </a:t>
            </a:r>
            <a:r>
              <a:rPr lang="en-US" sz="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Scientist</a:t>
            </a:r>
            <a:endParaRPr lang="en-US" sz="7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1795726" y="4253805"/>
            <a:ext cx="978488" cy="49377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2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 defTabSz="444500">
              <a:spcBef>
                <a:spcPct val="0"/>
              </a:spcBef>
              <a:defRPr sz="1000"/>
            </a:pPr>
            <a:r>
              <a:rPr lang="en-US" sz="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Kristan</a:t>
            </a:r>
            <a:r>
              <a:rPr lang="en-US" sz="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Hernandez</a:t>
            </a:r>
            <a:endParaRPr lang="en-US" sz="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444500" rtl="0">
              <a:spcBef>
                <a:spcPct val="0"/>
              </a:spcBef>
              <a:defRPr sz="1000"/>
            </a:pPr>
            <a:r>
              <a:rPr lang="en-US" sz="700" b="0" i="0" u="none" strike="noStrike" kern="1200" baseline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Investigator</a:t>
            </a:r>
            <a:endParaRPr lang="en-US" sz="700" b="0" i="0" u="none" strike="noStrike" kern="1200" baseline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7" name="Straight Connector 146"/>
          <p:cNvCxnSpPr/>
          <p:nvPr/>
        </p:nvCxnSpPr>
        <p:spPr>
          <a:xfrm>
            <a:off x="5707463" y="315134"/>
            <a:ext cx="0" cy="194509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Group 147"/>
          <p:cNvGrpSpPr/>
          <p:nvPr/>
        </p:nvGrpSpPr>
        <p:grpSpPr>
          <a:xfrm>
            <a:off x="556626" y="875601"/>
            <a:ext cx="978490" cy="493776"/>
            <a:chOff x="12082327" y="1510262"/>
            <a:chExt cx="1338322" cy="717883"/>
          </a:xfr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flat" dir="t"/>
          </a:scene3d>
        </p:grpSpPr>
        <p:sp>
          <p:nvSpPr>
            <p:cNvPr id="150" name="Rectangle 149"/>
            <p:cNvSpPr/>
            <p:nvPr/>
          </p:nvSpPr>
          <p:spPr>
            <a:xfrm>
              <a:off x="12082327" y="1510262"/>
              <a:ext cx="1338319" cy="717881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1" name="Rectangle 150"/>
            <p:cNvSpPr/>
            <p:nvPr/>
          </p:nvSpPr>
          <p:spPr>
            <a:xfrm>
              <a:off x="12082330" y="1510264"/>
              <a:ext cx="1338319" cy="717881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/>
              <a:r>
                <a:rPr lang="en-US" sz="7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Jeff Buckner</a:t>
              </a:r>
              <a:endParaRPr lang="en-US" sz="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ctr" defTabSz="444500"/>
              <a:r>
                <a:rPr lang="en-US" sz="700" kern="1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Assistant Attorney General </a:t>
              </a:r>
              <a:endParaRPr lang="en-US" sz="700" kern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ctr" defTabSz="444500"/>
              <a:r>
                <a:rPr lang="en-US" sz="700" kern="1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Unit Attorney General</a:t>
              </a:r>
              <a:endParaRPr lang="en-US" sz="700" kern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3866528" y="83275"/>
            <a:ext cx="978488" cy="493776"/>
            <a:chOff x="6199115" y="533283"/>
            <a:chExt cx="1338319" cy="706170"/>
          </a:xfr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flat" dir="t"/>
          </a:scene3d>
        </p:grpSpPr>
        <p:sp>
          <p:nvSpPr>
            <p:cNvPr id="152" name="Rectangle 151"/>
            <p:cNvSpPr/>
            <p:nvPr/>
          </p:nvSpPr>
          <p:spPr>
            <a:xfrm>
              <a:off x="6199115" y="533283"/>
              <a:ext cx="1338319" cy="706170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4" name="Rectangle 153"/>
            <p:cNvSpPr/>
            <p:nvPr/>
          </p:nvSpPr>
          <p:spPr>
            <a:xfrm>
              <a:off x="6199115" y="533283"/>
              <a:ext cx="1338319" cy="706170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spcBef>
                  <a:spcPct val="0"/>
                </a:spcBef>
                <a:defRPr sz="1000"/>
              </a:pPr>
              <a:r>
                <a:rPr lang="en-US" sz="7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Gene Cottrell</a:t>
              </a:r>
            </a:p>
            <a:p>
              <a:pPr algn="ctr" defTabSz="444500">
                <a:spcBef>
                  <a:spcPct val="0"/>
                </a:spcBef>
                <a:defRPr sz="1000"/>
              </a:pPr>
              <a:r>
                <a:rPr lang="en-US" sz="7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Inspector General</a:t>
              </a:r>
              <a:endParaRPr lang="en-US" sz="700" i="0" u="none" strike="noStrike" kern="1200" baseline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3" name="Rectangle 162"/>
          <p:cNvSpPr/>
          <p:nvPr/>
        </p:nvSpPr>
        <p:spPr>
          <a:xfrm>
            <a:off x="3855789" y="821452"/>
            <a:ext cx="978488" cy="49377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 defTabSz="444500">
              <a:spcBef>
                <a:spcPct val="0"/>
              </a:spcBef>
              <a:defRPr sz="1000"/>
            </a:pPr>
            <a:r>
              <a:rPr lang="en-US" sz="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Nate Johansen</a:t>
            </a:r>
            <a:endParaRPr lang="en-US" sz="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444500" rtl="0">
              <a:spcBef>
                <a:spcPct val="0"/>
              </a:spcBef>
              <a:defRPr sz="1000"/>
            </a:pPr>
            <a:r>
              <a:rPr lang="en-US" sz="700" b="0" i="0" u="none" strike="noStrike" kern="1200" baseline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Deputy Inspector</a:t>
            </a:r>
            <a:r>
              <a:rPr lang="en-US" sz="700" b="0" i="0" u="none" strike="noStrike" kern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General</a:t>
            </a:r>
            <a:endParaRPr lang="en-US" sz="700" b="0" i="0" u="none" strike="noStrike" kern="1200" baseline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239001" y="6612364"/>
            <a:ext cx="17404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Updated: June 1, 2021</a:t>
            </a:r>
            <a:endParaRPr lang="en-US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855789" y="3687842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Mission Support</a:t>
            </a:r>
            <a:endParaRPr lang="en-US" sz="1200" dirty="0"/>
          </a:p>
        </p:txBody>
      </p:sp>
      <p:grpSp>
        <p:nvGrpSpPr>
          <p:cNvPr id="93" name="Group 92"/>
          <p:cNvGrpSpPr/>
          <p:nvPr/>
        </p:nvGrpSpPr>
        <p:grpSpPr>
          <a:xfrm>
            <a:off x="1807762" y="3071646"/>
            <a:ext cx="978488" cy="493776"/>
            <a:chOff x="1234285" y="6608302"/>
            <a:chExt cx="1338319" cy="669159"/>
          </a:xfrm>
          <a:solidFill>
            <a:srgbClr val="FFFF99"/>
          </a:solidFill>
          <a:scene3d>
            <a:camera prst="orthographicFront"/>
            <a:lightRig rig="flat" dir="t"/>
          </a:scene3d>
        </p:grpSpPr>
        <p:sp>
          <p:nvSpPr>
            <p:cNvPr id="94" name="Rectangle 93"/>
            <p:cNvSpPr/>
            <p:nvPr/>
          </p:nvSpPr>
          <p:spPr>
            <a:xfrm>
              <a:off x="1234285" y="6608302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8" name="Rectangle 117"/>
            <p:cNvSpPr/>
            <p:nvPr/>
          </p:nvSpPr>
          <p:spPr>
            <a:xfrm>
              <a:off x="1234285" y="6608302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 rtl="0">
                <a:spcBef>
                  <a:spcPct val="0"/>
                </a:spcBef>
                <a:defRPr sz="1000"/>
              </a:pPr>
              <a:r>
                <a:rPr lang="en-US" sz="7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Dawn </a:t>
              </a:r>
              <a:r>
                <a:rPr lang="en-US" sz="700" b="1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Lorensen</a:t>
              </a:r>
              <a:endParaRPr lang="en-US" sz="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ctr" defTabSz="444500" rtl="0">
                <a:spcBef>
                  <a:spcPct val="0"/>
                </a:spcBef>
                <a:defRPr sz="1000"/>
              </a:pPr>
              <a:r>
                <a:rPr lang="en-US" sz="700" b="0" i="0" u="none" strike="noStrike" kern="1200" baseline="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Nurse Investigator</a:t>
              </a:r>
              <a:endParaRPr lang="en-US" sz="700" b="0" i="0" u="none" strike="noStrike" kern="1200" baseline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3" name="Rectangle 102"/>
          <p:cNvSpPr/>
          <p:nvPr/>
        </p:nvSpPr>
        <p:spPr>
          <a:xfrm>
            <a:off x="3163636" y="2996671"/>
            <a:ext cx="978488" cy="503497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spcBef>
                <a:spcPct val="0"/>
              </a:spcBef>
              <a:defRPr sz="1000"/>
            </a:pPr>
            <a:r>
              <a:rPr lang="en-US" sz="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Becki </a:t>
            </a:r>
            <a:r>
              <a:rPr lang="en-US" sz="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Oldroyd</a:t>
            </a:r>
            <a:endParaRPr lang="en-US" sz="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444500">
              <a:spcBef>
                <a:spcPct val="0"/>
              </a:spcBef>
              <a:defRPr sz="1000"/>
            </a:pPr>
            <a:r>
              <a:rPr lang="en-US" sz="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Data Scientist</a:t>
            </a:r>
            <a:endParaRPr lang="en-US" sz="7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6655856" y="3717282"/>
            <a:ext cx="978488" cy="452151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 defTabSz="444500">
              <a:spcBef>
                <a:spcPct val="0"/>
              </a:spcBef>
              <a:defRPr sz="1000"/>
            </a:pPr>
            <a:r>
              <a:rPr lang="en-US" sz="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Rachel </a:t>
            </a:r>
            <a:r>
              <a:rPr lang="en-US" sz="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Buchi</a:t>
            </a:r>
            <a:endParaRPr lang="en-US" sz="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444500" rtl="0">
              <a:spcBef>
                <a:spcPct val="0"/>
              </a:spcBef>
              <a:defRPr sz="1000"/>
            </a:pPr>
            <a:r>
              <a:rPr lang="en-US" sz="700" b="0" i="0" u="none" strike="noStrike" kern="1200" baseline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Staff Auditor</a:t>
            </a:r>
            <a:endParaRPr lang="en-US" sz="700" b="0" i="0" u="none" strike="noStrike" kern="1200" baseline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7303335" y="4377562"/>
            <a:ext cx="978488" cy="480793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 defTabSz="444500">
              <a:spcBef>
                <a:spcPct val="0"/>
              </a:spcBef>
              <a:defRPr sz="1000"/>
            </a:pPr>
            <a:r>
              <a:rPr lang="en-US" sz="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Elise Napper</a:t>
            </a:r>
            <a:endParaRPr lang="en-US" sz="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444500" rtl="0">
              <a:spcBef>
                <a:spcPct val="0"/>
              </a:spcBef>
              <a:defRPr sz="1000"/>
            </a:pPr>
            <a:r>
              <a:rPr lang="en-US" sz="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Policy &amp; Training Coordinator</a:t>
            </a:r>
            <a:endParaRPr lang="en-US" sz="700" b="0" i="0" u="none" strike="noStrike" kern="1200" baseline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7303335" y="5001525"/>
            <a:ext cx="978489" cy="4899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spcBef>
                <a:spcPct val="0"/>
              </a:spcBef>
              <a:defRPr sz="1000"/>
            </a:pPr>
            <a:r>
              <a:rPr lang="en-US" sz="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Mary </a:t>
            </a:r>
            <a:r>
              <a:rPr lang="en-US" sz="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Hualde</a:t>
            </a:r>
            <a:endParaRPr lang="en-US" sz="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444500" rtl="0">
              <a:spcBef>
                <a:spcPct val="0"/>
              </a:spcBef>
              <a:defRPr sz="1000"/>
            </a:pPr>
            <a:r>
              <a:rPr lang="en-US" sz="700" b="0" i="0" u="none" strike="noStrike" kern="1200" baseline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PERM/Eligibility</a:t>
            </a:r>
            <a:r>
              <a:rPr lang="en-US" sz="700" b="0" i="0" u="none" strike="noStrike" kern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Specialist</a:t>
            </a:r>
            <a:endParaRPr lang="en-US" sz="700" b="0" i="0" u="none" strike="noStrike" kern="1200" baseline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544621" y="4249655"/>
            <a:ext cx="978488" cy="493776"/>
            <a:chOff x="9665697" y="3757682"/>
            <a:chExt cx="1338319" cy="669159"/>
          </a:xfrm>
          <a:solidFill>
            <a:srgbClr val="FFFF99"/>
          </a:solidFill>
          <a:scene3d>
            <a:camera prst="orthographicFront"/>
            <a:lightRig rig="flat" dir="t"/>
          </a:scene3d>
        </p:grpSpPr>
        <p:sp>
          <p:nvSpPr>
            <p:cNvPr id="139" name="Rectangle 138"/>
            <p:cNvSpPr/>
            <p:nvPr/>
          </p:nvSpPr>
          <p:spPr>
            <a:xfrm>
              <a:off x="9665697" y="3757682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4" name="Rectangle 143"/>
            <p:cNvSpPr/>
            <p:nvPr/>
          </p:nvSpPr>
          <p:spPr>
            <a:xfrm>
              <a:off x="9665697" y="3757682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spcBef>
                  <a:spcPct val="0"/>
                </a:spcBef>
                <a:defRPr sz="1000"/>
              </a:pPr>
              <a:r>
                <a:rPr lang="en-US" sz="7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Vacant</a:t>
              </a:r>
              <a:endParaRPr lang="en-US" sz="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algn="ctr" defTabSz="444500">
                <a:spcBef>
                  <a:spcPct val="0"/>
                </a:spcBef>
                <a:defRPr sz="1000"/>
              </a:pPr>
              <a:r>
                <a:rPr lang="en-US" sz="7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Nurse Investigator</a:t>
              </a:r>
              <a:endParaRPr lang="en-US" sz="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114058" y="1784949"/>
            <a:ext cx="978488" cy="493776"/>
            <a:chOff x="9665697" y="3757682"/>
            <a:chExt cx="1338319" cy="669159"/>
          </a:xfrm>
          <a:solidFill>
            <a:srgbClr val="FFFF99"/>
          </a:solidFill>
          <a:scene3d>
            <a:camera prst="orthographicFront"/>
            <a:lightRig rig="flat" dir="t"/>
          </a:scene3d>
        </p:grpSpPr>
        <p:sp>
          <p:nvSpPr>
            <p:cNvPr id="157" name="Rectangle 156"/>
            <p:cNvSpPr/>
            <p:nvPr/>
          </p:nvSpPr>
          <p:spPr>
            <a:xfrm>
              <a:off x="9665697" y="3757682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8" name="Rectangle 157"/>
            <p:cNvSpPr/>
            <p:nvPr/>
          </p:nvSpPr>
          <p:spPr>
            <a:xfrm>
              <a:off x="9665697" y="3757682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spcBef>
                  <a:spcPct val="0"/>
                </a:spcBef>
                <a:defRPr sz="1000"/>
              </a:pPr>
              <a:r>
                <a:rPr lang="en-US" sz="7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John Slade</a:t>
              </a:r>
              <a:endParaRPr lang="en-US" sz="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algn="ctr" defTabSz="444500">
                <a:spcBef>
                  <a:spcPct val="0"/>
                </a:spcBef>
                <a:defRPr sz="1000"/>
              </a:pPr>
              <a:r>
                <a:rPr lang="en-US" sz="7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PI Manager</a:t>
              </a:r>
              <a:endParaRPr lang="en-US" sz="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algn="ctr" defTabSz="444500">
                <a:spcBef>
                  <a:spcPct val="0"/>
                </a:spcBef>
                <a:defRPr sz="1000"/>
              </a:pPr>
              <a:endParaRPr lang="en-US" sz="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551710" y="3056225"/>
            <a:ext cx="978488" cy="493776"/>
            <a:chOff x="9665697" y="3757682"/>
            <a:chExt cx="1338319" cy="669159"/>
          </a:xfrm>
          <a:solidFill>
            <a:srgbClr val="FFFF99"/>
          </a:solidFill>
          <a:scene3d>
            <a:camera prst="orthographicFront"/>
            <a:lightRig rig="flat" dir="t"/>
          </a:scene3d>
        </p:grpSpPr>
        <p:sp>
          <p:nvSpPr>
            <p:cNvPr id="160" name="Rectangle 159"/>
            <p:cNvSpPr/>
            <p:nvPr/>
          </p:nvSpPr>
          <p:spPr>
            <a:xfrm>
              <a:off x="9665697" y="3757682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1" name="Rectangle 160"/>
            <p:cNvSpPr/>
            <p:nvPr/>
          </p:nvSpPr>
          <p:spPr>
            <a:xfrm>
              <a:off x="9665697" y="3757682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spcBef>
                  <a:spcPct val="0"/>
                </a:spcBef>
                <a:defRPr sz="1000"/>
              </a:pPr>
              <a:r>
                <a:rPr lang="en-US" sz="7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Valerie Wing</a:t>
              </a:r>
            </a:p>
            <a:p>
              <a:pPr algn="ctr" defTabSz="444500">
                <a:spcBef>
                  <a:spcPct val="0"/>
                </a:spcBef>
                <a:defRPr sz="1000"/>
              </a:pPr>
              <a:r>
                <a:rPr lang="en-US" sz="7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Nurse Investigator</a:t>
              </a:r>
            </a:p>
            <a:p>
              <a:pPr algn="ctr" defTabSz="444500">
                <a:spcBef>
                  <a:spcPct val="0"/>
                </a:spcBef>
                <a:defRPr sz="1000"/>
              </a:pPr>
              <a:endParaRPr lang="en-US" sz="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551710" y="2459510"/>
            <a:ext cx="978488" cy="493776"/>
            <a:chOff x="9665697" y="3757682"/>
            <a:chExt cx="1338319" cy="669159"/>
          </a:xfrm>
          <a:solidFill>
            <a:srgbClr val="FFFF99"/>
          </a:solidFill>
          <a:scene3d>
            <a:camera prst="orthographicFront"/>
            <a:lightRig rig="flat" dir="t"/>
          </a:scene3d>
        </p:grpSpPr>
        <p:sp>
          <p:nvSpPr>
            <p:cNvPr id="164" name="Rectangle 163"/>
            <p:cNvSpPr/>
            <p:nvPr/>
          </p:nvSpPr>
          <p:spPr>
            <a:xfrm>
              <a:off x="9665697" y="3757682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5" name="Rectangle 164"/>
            <p:cNvSpPr/>
            <p:nvPr/>
          </p:nvSpPr>
          <p:spPr>
            <a:xfrm>
              <a:off x="9665697" y="3757682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spcBef>
                  <a:spcPct val="0"/>
                </a:spcBef>
                <a:defRPr sz="1000"/>
              </a:pPr>
              <a:r>
                <a:rPr lang="en-US" sz="7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Susan Hawkins</a:t>
              </a:r>
              <a:endParaRPr lang="en-US" sz="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algn="ctr" defTabSz="444500">
                <a:spcBef>
                  <a:spcPct val="0"/>
                </a:spcBef>
                <a:defRPr sz="1000"/>
              </a:pPr>
              <a:r>
                <a:rPr lang="en-US" sz="7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Nurse Investigator</a:t>
              </a:r>
              <a:endParaRPr lang="en-US" sz="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algn="ctr" defTabSz="444500">
                <a:spcBef>
                  <a:spcPct val="0"/>
                </a:spcBef>
                <a:defRPr sz="1000"/>
              </a:pPr>
              <a:endParaRPr lang="en-US" sz="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539842" y="3645540"/>
            <a:ext cx="978488" cy="493776"/>
            <a:chOff x="9665697" y="3757682"/>
            <a:chExt cx="1338319" cy="669159"/>
          </a:xfrm>
          <a:solidFill>
            <a:srgbClr val="FFFF99"/>
          </a:solidFill>
          <a:scene3d>
            <a:camera prst="orthographicFront"/>
            <a:lightRig rig="flat" dir="t"/>
          </a:scene3d>
        </p:grpSpPr>
        <p:sp>
          <p:nvSpPr>
            <p:cNvPr id="167" name="Rectangle 166"/>
            <p:cNvSpPr/>
            <p:nvPr/>
          </p:nvSpPr>
          <p:spPr>
            <a:xfrm>
              <a:off x="9665697" y="3757682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8" name="Rectangle 167"/>
            <p:cNvSpPr/>
            <p:nvPr/>
          </p:nvSpPr>
          <p:spPr>
            <a:xfrm>
              <a:off x="9665697" y="3757682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spcBef>
                  <a:spcPct val="0"/>
                </a:spcBef>
                <a:defRPr sz="1000"/>
              </a:pPr>
              <a:r>
                <a:rPr lang="en-US" sz="7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Vacant</a:t>
              </a:r>
              <a:endParaRPr lang="en-US" sz="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algn="ctr" defTabSz="444500">
                <a:spcBef>
                  <a:spcPct val="0"/>
                </a:spcBef>
                <a:defRPr sz="1000"/>
              </a:pPr>
              <a:r>
                <a:rPr lang="en-US" sz="7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Nurse Investigator</a:t>
              </a:r>
              <a:endParaRPr lang="en-US" sz="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algn="ctr" defTabSz="444500">
                <a:spcBef>
                  <a:spcPct val="0"/>
                </a:spcBef>
                <a:defRPr sz="1000"/>
              </a:pPr>
              <a:endParaRPr lang="en-US" sz="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1" name="Rectangle 170"/>
          <p:cNvSpPr/>
          <p:nvPr/>
        </p:nvSpPr>
        <p:spPr>
          <a:xfrm>
            <a:off x="4755235" y="2402511"/>
            <a:ext cx="978488" cy="451577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 defTabSz="444500">
              <a:spcBef>
                <a:spcPct val="0"/>
              </a:spcBef>
              <a:defRPr sz="1000"/>
            </a:pPr>
            <a:r>
              <a:rPr lang="en-US" sz="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Chelsey Daniel</a:t>
            </a:r>
            <a:endParaRPr lang="en-US" sz="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444500">
              <a:spcBef>
                <a:spcPct val="0"/>
              </a:spcBef>
              <a:defRPr sz="1000"/>
            </a:pPr>
            <a:r>
              <a:rPr lang="en-US" sz="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Program Specialist II</a:t>
            </a:r>
            <a:endParaRPr lang="en-US" sz="7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4765872" y="3012721"/>
            <a:ext cx="978488" cy="493776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 defTabSz="444500">
              <a:spcBef>
                <a:spcPct val="0"/>
              </a:spcBef>
              <a:defRPr sz="1000"/>
            </a:pPr>
            <a:r>
              <a:rPr lang="en-US" sz="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Judy </a:t>
            </a:r>
            <a:r>
              <a:rPr lang="en-US" sz="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Xiong</a:t>
            </a:r>
            <a:endParaRPr lang="en-US" sz="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444500">
              <a:spcBef>
                <a:spcPct val="0"/>
              </a:spcBef>
              <a:defRPr sz="1000"/>
            </a:pPr>
            <a:r>
              <a:rPr lang="en-US" sz="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Office Specialist I</a:t>
            </a:r>
            <a:endParaRPr lang="en-US" sz="7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1" name="Group 180"/>
          <p:cNvGrpSpPr/>
          <p:nvPr/>
        </p:nvGrpSpPr>
        <p:grpSpPr>
          <a:xfrm>
            <a:off x="7943052" y="880015"/>
            <a:ext cx="978490" cy="493777"/>
            <a:chOff x="9665694" y="2807474"/>
            <a:chExt cx="1338322" cy="669160"/>
          </a:xfr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6200000" scaled="1"/>
            <a:tileRect/>
          </a:gradFill>
          <a:scene3d>
            <a:camera prst="orthographicFront"/>
            <a:lightRig rig="flat" dir="t"/>
          </a:scene3d>
        </p:grpSpPr>
        <p:sp>
          <p:nvSpPr>
            <p:cNvPr id="182" name="Rectangle 181"/>
            <p:cNvSpPr/>
            <p:nvPr/>
          </p:nvSpPr>
          <p:spPr>
            <a:xfrm>
              <a:off x="9665697" y="2807475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3" name="Rectangle 182"/>
            <p:cNvSpPr/>
            <p:nvPr/>
          </p:nvSpPr>
          <p:spPr>
            <a:xfrm>
              <a:off x="9665694" y="2807474"/>
              <a:ext cx="1338319" cy="66915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spcBef>
                  <a:spcPct val="0"/>
                </a:spcBef>
                <a:defRPr sz="1000"/>
              </a:pPr>
              <a:r>
                <a:rPr lang="en-US" sz="7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Lisa Baskin</a:t>
              </a:r>
              <a:endParaRPr lang="en-US" sz="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  <a:p>
              <a:pPr lvl="0" algn="ctr" defTabSz="444500">
                <a:spcBef>
                  <a:spcPct val="0"/>
                </a:spcBef>
                <a:defRPr sz="1000"/>
              </a:pPr>
              <a:r>
                <a:rPr lang="en-US" sz="7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Administrative Law Judge</a:t>
              </a:r>
              <a:endParaRPr lang="en-US" sz="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6" name="Rectangle 185"/>
          <p:cNvSpPr/>
          <p:nvPr/>
        </p:nvSpPr>
        <p:spPr>
          <a:xfrm>
            <a:off x="5191753" y="469646"/>
            <a:ext cx="978488" cy="493776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algn="ctr" defTabSz="444500">
              <a:spcBef>
                <a:spcPct val="0"/>
              </a:spcBef>
              <a:defRPr sz="1000"/>
            </a:pPr>
            <a:r>
              <a:rPr lang="en-US" sz="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Karma </a:t>
            </a:r>
            <a:r>
              <a:rPr lang="en-US" sz="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Kehler</a:t>
            </a:r>
            <a:endParaRPr lang="en-US" sz="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444500">
              <a:spcBef>
                <a:spcPct val="0"/>
              </a:spcBef>
              <a:defRPr sz="1000"/>
            </a:pPr>
            <a:r>
              <a:rPr lang="en-US" sz="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Executive Assistant</a:t>
            </a:r>
            <a:endParaRPr lang="en-US" sz="7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3636102" y="2133177"/>
            <a:ext cx="1713138" cy="15663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3647093" y="2138097"/>
            <a:ext cx="1809" cy="1730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3660955" y="2853785"/>
            <a:ext cx="0" cy="13752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7956417" y="3096553"/>
            <a:ext cx="978488" cy="493776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43" name="Rectangle 42"/>
          <p:cNvSpPr/>
          <p:nvPr/>
        </p:nvSpPr>
        <p:spPr>
          <a:xfrm>
            <a:off x="7840285" y="3116649"/>
            <a:ext cx="118017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4500">
              <a:spcBef>
                <a:spcPct val="0"/>
              </a:spcBef>
              <a:defRPr sz="1000"/>
            </a:pPr>
            <a:r>
              <a:rPr lang="en-US" sz="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Yvonne</a:t>
            </a:r>
            <a:r>
              <a:rPr lang="en-US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Ellison </a:t>
            </a:r>
          </a:p>
          <a:p>
            <a:pPr algn="ctr" defTabSz="444500">
              <a:spcBef>
                <a:spcPct val="0"/>
              </a:spcBef>
              <a:defRPr sz="1000"/>
            </a:pPr>
            <a:r>
              <a:rPr lang="en-US" sz="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Nurse Investigator</a:t>
            </a:r>
          </a:p>
          <a:p>
            <a:pPr algn="ctr" defTabSz="444500">
              <a:spcBef>
                <a:spcPct val="0"/>
              </a:spcBef>
              <a:defRPr sz="1000"/>
            </a:pPr>
            <a:r>
              <a:rPr lang="en-US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7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defTabSz="444500">
              <a:spcBef>
                <a:spcPct val="0"/>
              </a:spcBef>
              <a:defRPr sz="1000"/>
            </a:pPr>
            <a:endParaRPr lang="en-US" sz="7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3252</TotalTime>
  <Words>131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GCottrell</dc:creator>
  <cp:lastModifiedBy>Nate Johansen</cp:lastModifiedBy>
  <cp:revision>151</cp:revision>
  <cp:lastPrinted>2021-04-15T14:59:41Z</cp:lastPrinted>
  <dcterms:created xsi:type="dcterms:W3CDTF">2013-07-23T16:44:52Z</dcterms:created>
  <dcterms:modified xsi:type="dcterms:W3CDTF">2021-06-07T15:10:40Z</dcterms:modified>
</cp:coreProperties>
</file>